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3" r:id="rId2"/>
  </p:sldIdLst>
  <p:sldSz cx="40233600" cy="3108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9C9C"/>
    <a:srgbClr val="A1A1A1"/>
    <a:srgbClr val="FCFCFC"/>
    <a:srgbClr val="005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6" d="100"/>
          <a:sy n="16" d="100"/>
        </p:scale>
        <p:origin x="144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CFD5CB-845B-4546-9498-4E30BAAE62BE}" type="datetimeFigureOut">
              <a:rPr lang="fr-FR" smtClean="0"/>
              <a:t>20/05/2018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2783713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FD5CB-845B-4546-9498-4E30BAAE62BE}" type="datetimeFigureOut">
              <a:rPr lang="fr-FR" smtClean="0"/>
              <a:t>20/05/2018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121955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FD5CB-845B-4546-9498-4E30BAAE62BE}" type="datetimeFigureOut">
              <a:rPr lang="fr-FR" smtClean="0"/>
              <a:t>20/05/2018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2077873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CFD5CB-845B-4546-9498-4E30BAAE62BE}" type="datetimeFigureOut">
              <a:rPr lang="fr-FR" smtClean="0"/>
              <a:t>20/05/2018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210332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CFD5CB-845B-4546-9498-4E30BAAE62BE}" type="datetimeFigureOut">
              <a:rPr lang="fr-FR" smtClean="0"/>
              <a:t>20/05/2018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294277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CFD5CB-845B-4546-9498-4E30BAAE62BE}" type="datetimeFigureOut">
              <a:rPr lang="fr-FR" smtClean="0"/>
              <a:t>20/05/2018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399707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CFD5CB-845B-4546-9498-4E30BAAE62BE}" type="datetimeFigureOut">
              <a:rPr lang="fr-FR" smtClean="0"/>
              <a:t>20/05/2018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3793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CFD5CB-845B-4546-9498-4E30BAAE62BE}" type="datetimeFigureOut">
              <a:rPr lang="fr-FR" smtClean="0"/>
              <a:t>20/05/2018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224012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CFD5CB-845B-4546-9498-4E30BAAE62BE}" type="datetimeFigureOut">
              <a:rPr lang="fr-FR" smtClean="0"/>
              <a:t>20/05/2018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755172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D6CFD5CB-845B-4546-9498-4E30BAAE62BE}" type="datetimeFigureOut">
              <a:rPr lang="fr-FR" smtClean="0"/>
              <a:t>20/05/2018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552749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D6CFD5CB-845B-4546-9498-4E30BAAE62BE}" type="datetimeFigureOut">
              <a:rPr lang="fr-FR" smtClean="0"/>
              <a:t>20/05/2018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40FAA291-D78E-4089-8F05-B56EB7B7450C}" type="slidenum">
              <a:rPr lang="fr-FR" smtClean="0"/>
              <a:t>‹#›</a:t>
            </a:fld>
            <a:endParaRPr lang="fr-FR"/>
          </a:p>
        </p:txBody>
      </p:sp>
    </p:spTree>
    <p:extLst>
      <p:ext uri="{BB962C8B-B14F-4D97-AF65-F5344CB8AC3E}">
        <p14:creationId xmlns:p14="http://schemas.microsoft.com/office/powerpoint/2010/main" val="4181944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D6CFD5CB-845B-4546-9498-4E30BAAE62BE}" type="datetimeFigureOut">
              <a:rPr lang="fr-FR" smtClean="0"/>
              <a:t>20/05/2018</a:t>
            </a:fld>
            <a:endParaRPr lang="fr-FR"/>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40FAA291-D78E-4089-8F05-B56EB7B7450C}" type="slidenum">
              <a:rPr lang="fr-FR" smtClean="0"/>
              <a:t>‹#›</a:t>
            </a:fld>
            <a:endParaRPr lang="fr-FR"/>
          </a:p>
        </p:txBody>
      </p:sp>
    </p:spTree>
    <p:extLst>
      <p:ext uri="{BB962C8B-B14F-4D97-AF65-F5344CB8AC3E}">
        <p14:creationId xmlns:p14="http://schemas.microsoft.com/office/powerpoint/2010/main" val="921584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eg"/><Relationship Id="rId21" Type="http://schemas.openxmlformats.org/officeDocument/2006/relationships/image" Target="../media/image20.png"/><Relationship Id="rId7" Type="http://schemas.openxmlformats.org/officeDocument/2006/relationships/image" Target="../media/image6.jp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3584" t="4542" r="18532" b="58900"/>
          <a:stretch/>
        </p:blipFill>
        <p:spPr>
          <a:xfrm>
            <a:off x="-1" y="1615209"/>
            <a:ext cx="40233600" cy="25603198"/>
          </a:xfrm>
          <a:prstGeom prst="rect">
            <a:avLst/>
          </a:prstGeom>
        </p:spPr>
      </p:pic>
      <p:sp>
        <p:nvSpPr>
          <p:cNvPr id="44" name="Rectangle 43"/>
          <p:cNvSpPr/>
          <p:nvPr/>
        </p:nvSpPr>
        <p:spPr>
          <a:xfrm>
            <a:off x="36326180" y="28653073"/>
            <a:ext cx="3907419" cy="1091026"/>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Rectangle 1"/>
          <p:cNvSpPr/>
          <p:nvPr/>
        </p:nvSpPr>
        <p:spPr>
          <a:xfrm>
            <a:off x="0" y="-1668"/>
            <a:ext cx="40233600" cy="4998720"/>
          </a:xfrm>
          <a:prstGeom prst="rect">
            <a:avLst/>
          </a:prstGeom>
          <a:solidFill>
            <a:srgbClr val="005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entagone 3"/>
          <p:cNvSpPr/>
          <p:nvPr/>
        </p:nvSpPr>
        <p:spPr>
          <a:xfrm rot="5400000">
            <a:off x="34715547" y="90270"/>
            <a:ext cx="3842821" cy="4389119"/>
          </a:xfrm>
          <a:prstGeom prst="homePlate">
            <a:avLst>
              <a:gd name="adj" fmla="val 4803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984" tIns="57493" rIns="114984" bIns="57493" numCol="1" spcCol="0" rtlCol="0" fromWordArt="0" anchor="ctr" anchorCtr="0" forceAA="0" compatLnSpc="1">
            <a:prstTxWarp prst="textNoShape">
              <a:avLst/>
            </a:prstTxWarp>
            <a:noAutofit/>
          </a:bodyPr>
          <a:lstStyle/>
          <a:p>
            <a:pPr algn="ctr"/>
            <a:endParaRPr lang="fr-FR" sz="6955"/>
          </a:p>
        </p:txBody>
      </p:sp>
      <p:cxnSp>
        <p:nvCxnSpPr>
          <p:cNvPr id="8" name="Straight Connector 7"/>
          <p:cNvCxnSpPr/>
          <p:nvPr/>
        </p:nvCxnSpPr>
        <p:spPr>
          <a:xfrm>
            <a:off x="0" y="4511040"/>
            <a:ext cx="4023360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7" name="ZoneTexte 126"/>
          <p:cNvSpPr txBox="1"/>
          <p:nvPr/>
        </p:nvSpPr>
        <p:spPr>
          <a:xfrm>
            <a:off x="216647" y="5867107"/>
            <a:ext cx="10968946" cy="4185761"/>
          </a:xfrm>
          <a:prstGeom prst="rect">
            <a:avLst/>
          </a:prstGeom>
          <a:noFill/>
          <a:ln>
            <a:solidFill>
              <a:schemeClr val="tx1">
                <a:lumMod val="50000"/>
                <a:lumOff val="50000"/>
              </a:schemeClr>
            </a:solidFill>
          </a:ln>
        </p:spPr>
        <p:txBody>
          <a:bodyPr wrap="square" rtlCol="0">
            <a:spAutoFit/>
          </a:bodyPr>
          <a:lstStyle/>
          <a:p>
            <a:r>
              <a:rPr lang="fr-FR" sz="3200" b="1" dirty="0"/>
              <a:t> </a:t>
            </a:r>
            <a:r>
              <a:rPr lang="fr-FR" sz="2400" b="1" dirty="0"/>
              <a:t>     </a:t>
            </a:r>
          </a:p>
          <a:p>
            <a:endParaRPr lang="fr-FR" sz="2400" b="1" dirty="0"/>
          </a:p>
          <a:p>
            <a:r>
              <a:rPr lang="fr-FR" sz="2400" b="1" dirty="0"/>
              <a:t>Les drones sont de petits robots motorisés, on les désigne aussi souvent par l’appellation « engins volants ». Quelques soit leurs fonctions, les drones sont souvent composés d’une partie mécanique et une partie électronique. Dans ce projet nous souhaitons développer une solution basée sur la carte </a:t>
            </a:r>
            <a:r>
              <a:rPr lang="fr-FR" sz="2400" b="1" dirty="0" err="1"/>
              <a:t>RaspBerry</a:t>
            </a:r>
            <a:r>
              <a:rPr lang="fr-FR" sz="2400" b="1" dirty="0"/>
              <a:t> Pi2 et sur le traitement du flux vidéo en temp réel afin de:</a:t>
            </a:r>
            <a:br>
              <a:rPr lang="fr-FR" sz="2400" b="1" dirty="0"/>
            </a:br>
            <a:r>
              <a:rPr lang="fr-FR" sz="2400" b="1" dirty="0"/>
              <a:t>&gt; détecter les activités suspecte dans un environnement donné</a:t>
            </a:r>
            <a:br>
              <a:rPr lang="fr-FR" sz="2400" b="1" dirty="0"/>
            </a:br>
            <a:r>
              <a:rPr lang="fr-FR" sz="2400" b="1" dirty="0"/>
              <a:t>&gt; piloter automatiquement le drone</a:t>
            </a:r>
            <a:endParaRPr lang="fr-FR" sz="2400" dirty="0"/>
          </a:p>
          <a:p>
            <a:r>
              <a:rPr lang="fr-FR" sz="2400" dirty="0"/>
              <a:t> </a:t>
            </a:r>
          </a:p>
          <a:p>
            <a:endParaRPr lang="fr-FR" dirty="0"/>
          </a:p>
        </p:txBody>
      </p:sp>
      <p:sp>
        <p:nvSpPr>
          <p:cNvPr id="128" name="Rectangle 127"/>
          <p:cNvSpPr/>
          <p:nvPr/>
        </p:nvSpPr>
        <p:spPr>
          <a:xfrm>
            <a:off x="210240" y="9988306"/>
            <a:ext cx="11011939" cy="182989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ZoneTexte 129"/>
          <p:cNvSpPr txBox="1"/>
          <p:nvPr/>
        </p:nvSpPr>
        <p:spPr>
          <a:xfrm>
            <a:off x="383278" y="9909503"/>
            <a:ext cx="10668000" cy="2031325"/>
          </a:xfrm>
          <a:prstGeom prst="rect">
            <a:avLst/>
          </a:prstGeom>
          <a:noFill/>
        </p:spPr>
        <p:txBody>
          <a:bodyPr wrap="square" rtlCol="0">
            <a:spAutoFit/>
          </a:bodyPr>
          <a:lstStyle/>
          <a:p>
            <a:r>
              <a:rPr lang="fr-FR" sz="3600" b="1" dirty="0"/>
              <a:t> </a:t>
            </a:r>
          </a:p>
          <a:p>
            <a:r>
              <a:rPr lang="fr-FR" sz="2400" b="1" dirty="0"/>
              <a:t>Notre objectif est de développer un Autopilote pour Drone équipé de caméra afin de surveiller toute activité suspecte dans les espaces ouverts.</a:t>
            </a:r>
            <a:endParaRPr lang="fr-FR" sz="2400" dirty="0"/>
          </a:p>
          <a:p>
            <a:r>
              <a:rPr lang="fr-FR" sz="2400" dirty="0"/>
              <a:t> </a:t>
            </a:r>
          </a:p>
          <a:p>
            <a:endParaRPr lang="fr-FR" dirty="0"/>
          </a:p>
        </p:txBody>
      </p:sp>
      <p:sp>
        <p:nvSpPr>
          <p:cNvPr id="131" name="Rectangle 130"/>
          <p:cNvSpPr/>
          <p:nvPr/>
        </p:nvSpPr>
        <p:spPr>
          <a:xfrm>
            <a:off x="168931" y="12296866"/>
            <a:ext cx="10968946" cy="802418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ZoneTexte 151"/>
          <p:cNvSpPr txBox="1"/>
          <p:nvPr/>
        </p:nvSpPr>
        <p:spPr>
          <a:xfrm>
            <a:off x="173654" y="12974154"/>
            <a:ext cx="10377618" cy="584775"/>
          </a:xfrm>
          <a:prstGeom prst="rect">
            <a:avLst/>
          </a:prstGeom>
          <a:noFill/>
        </p:spPr>
        <p:txBody>
          <a:bodyPr wrap="square" rtlCol="0">
            <a:spAutoFit/>
          </a:bodyPr>
          <a:lstStyle/>
          <a:p>
            <a:r>
              <a:rPr lang="fr-FR" sz="3200" b="1" i="1" u="sng" dirty="0"/>
              <a:t>Hardware</a:t>
            </a:r>
          </a:p>
        </p:txBody>
      </p:sp>
      <p:pic>
        <p:nvPicPr>
          <p:cNvPr id="153" name="Image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1594" y="13436276"/>
            <a:ext cx="2624254" cy="22653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4" name="ZoneTexte 153"/>
          <p:cNvSpPr txBox="1"/>
          <p:nvPr/>
        </p:nvSpPr>
        <p:spPr>
          <a:xfrm>
            <a:off x="720925" y="15926552"/>
            <a:ext cx="3857828" cy="461665"/>
          </a:xfrm>
          <a:prstGeom prst="rect">
            <a:avLst/>
          </a:prstGeom>
          <a:noFill/>
        </p:spPr>
        <p:txBody>
          <a:bodyPr wrap="square" rtlCol="0">
            <a:spAutoFit/>
          </a:bodyPr>
          <a:lstStyle/>
          <a:p>
            <a:pPr algn="ctr"/>
            <a:r>
              <a:rPr lang="fr-FR" sz="2400" b="1" dirty="0"/>
              <a:t>Carte Raspberry Pi2</a:t>
            </a:r>
          </a:p>
        </p:txBody>
      </p:sp>
      <p:sp>
        <p:nvSpPr>
          <p:cNvPr id="155" name="ZoneTexte 154"/>
          <p:cNvSpPr txBox="1"/>
          <p:nvPr/>
        </p:nvSpPr>
        <p:spPr>
          <a:xfrm>
            <a:off x="183000" y="16510383"/>
            <a:ext cx="10663927" cy="584775"/>
          </a:xfrm>
          <a:prstGeom prst="rect">
            <a:avLst/>
          </a:prstGeom>
          <a:noFill/>
        </p:spPr>
        <p:txBody>
          <a:bodyPr wrap="square" rtlCol="0">
            <a:spAutoFit/>
          </a:bodyPr>
          <a:lstStyle/>
          <a:p>
            <a:r>
              <a:rPr lang="fr-FR" sz="3200" b="1" i="1" u="sng" dirty="0"/>
              <a:t>Software</a:t>
            </a:r>
            <a:endParaRPr lang="fr-FR" b="1" i="1" u="sng" dirty="0"/>
          </a:p>
        </p:txBody>
      </p:sp>
      <p:pic>
        <p:nvPicPr>
          <p:cNvPr id="158" name="Image 1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33" y="17063604"/>
            <a:ext cx="2423578" cy="21429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9" name="Image 158"/>
          <p:cNvPicPr>
            <a:picLocks noChangeAspect="1"/>
          </p:cNvPicPr>
          <p:nvPr/>
        </p:nvPicPr>
        <p:blipFill rotWithShape="1">
          <a:blip r:embed="rId5">
            <a:extLst>
              <a:ext uri="{28A0092B-C50C-407E-A947-70E740481C1C}">
                <a14:useLocalDpi xmlns:a14="http://schemas.microsoft.com/office/drawing/2010/main" val="0"/>
              </a:ext>
            </a:extLst>
          </a:blip>
          <a:srcRect l="-11622" t="-3519" r="-7263" b="-15320"/>
          <a:stretch/>
        </p:blipFill>
        <p:spPr>
          <a:xfrm>
            <a:off x="7908461" y="17074764"/>
            <a:ext cx="2494496" cy="20797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2" name="ZoneTexte 161"/>
          <p:cNvSpPr txBox="1"/>
          <p:nvPr/>
        </p:nvSpPr>
        <p:spPr>
          <a:xfrm>
            <a:off x="904505" y="777240"/>
            <a:ext cx="33019735" cy="3354765"/>
          </a:xfrm>
          <a:prstGeom prst="rect">
            <a:avLst/>
          </a:prstGeom>
          <a:noFill/>
        </p:spPr>
        <p:txBody>
          <a:bodyPr wrap="square" rtlCol="0">
            <a:spAutoFit/>
          </a:bodyPr>
          <a:lstStyle/>
          <a:p>
            <a:pPr algn="ctr"/>
            <a:r>
              <a:rPr lang="fr-FR" sz="8800" b="1" dirty="0">
                <a:solidFill>
                  <a:schemeClr val="bg1"/>
                </a:solidFill>
              </a:rPr>
              <a:t>Etude et conception d'un </a:t>
            </a:r>
            <a:r>
              <a:rPr lang="fr-FR" sz="8800" b="1" dirty="0" err="1">
                <a:solidFill>
                  <a:schemeClr val="bg1"/>
                </a:solidFill>
              </a:rPr>
              <a:t>drône</a:t>
            </a:r>
            <a:r>
              <a:rPr lang="fr-FR" sz="8800" b="1" dirty="0">
                <a:solidFill>
                  <a:schemeClr val="bg1"/>
                </a:solidFill>
              </a:rPr>
              <a:t> de surveillance sans pilote </a:t>
            </a:r>
          </a:p>
          <a:p>
            <a:pPr algn="ctr"/>
            <a:r>
              <a:rPr lang="fr-FR" sz="8800" b="1" dirty="0">
                <a:solidFill>
                  <a:schemeClr val="bg1"/>
                </a:solidFill>
              </a:rPr>
              <a:t>(avec traitement vidéo pour pilotage automatique et actions ) </a:t>
            </a:r>
            <a:endParaRPr lang="fr-FR" sz="8800" dirty="0">
              <a:solidFill>
                <a:schemeClr val="bg1"/>
              </a:solidFill>
            </a:endParaRPr>
          </a:p>
          <a:p>
            <a:r>
              <a:rPr lang="fr-FR" dirty="0"/>
              <a:t> </a:t>
            </a:r>
          </a:p>
          <a:p>
            <a:endParaRPr lang="fr-FR" dirty="0"/>
          </a:p>
        </p:txBody>
      </p:sp>
      <p:sp>
        <p:nvSpPr>
          <p:cNvPr id="7" name="ZoneTexte 6"/>
          <p:cNvSpPr txBox="1"/>
          <p:nvPr/>
        </p:nvSpPr>
        <p:spPr>
          <a:xfrm>
            <a:off x="19046548" y="8116418"/>
            <a:ext cx="5212080"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4400" b="1" i="1" dirty="0">
                <a:solidFill>
                  <a:schemeClr val="tx1">
                    <a:lumMod val="65000"/>
                    <a:lumOff val="35000"/>
                  </a:schemeClr>
                </a:solidFill>
              </a:rPr>
              <a:t>Flux Vidéo </a:t>
            </a:r>
          </a:p>
        </p:txBody>
      </p:sp>
      <p:pic>
        <p:nvPicPr>
          <p:cNvPr id="33" name="Imag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16642" y="11780822"/>
            <a:ext cx="997449" cy="1004049"/>
          </a:xfrm>
          <a:prstGeom prst="rect">
            <a:avLst/>
          </a:prstGeom>
        </p:spPr>
      </p:pic>
      <p:cxnSp>
        <p:nvCxnSpPr>
          <p:cNvPr id="13" name="Connecteur droit 12"/>
          <p:cNvCxnSpPr/>
          <p:nvPr/>
        </p:nvCxnSpPr>
        <p:spPr>
          <a:xfrm flipV="1">
            <a:off x="20348265" y="19095331"/>
            <a:ext cx="2191694" cy="73578"/>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Connecteur droit 72"/>
          <p:cNvCxnSpPr>
            <a:stCxn id="102" idx="6"/>
          </p:cNvCxnSpPr>
          <p:nvPr/>
        </p:nvCxnSpPr>
        <p:spPr>
          <a:xfrm flipV="1">
            <a:off x="20045641" y="12103448"/>
            <a:ext cx="2464716" cy="6795"/>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Connecteur droit 73"/>
          <p:cNvCxnSpPr/>
          <p:nvPr/>
        </p:nvCxnSpPr>
        <p:spPr>
          <a:xfrm flipV="1">
            <a:off x="20779900" y="15157012"/>
            <a:ext cx="1760060" cy="565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ZoneTexte 10"/>
          <p:cNvSpPr txBox="1"/>
          <p:nvPr/>
        </p:nvSpPr>
        <p:spPr>
          <a:xfrm>
            <a:off x="15249832" y="9724369"/>
            <a:ext cx="3655290" cy="2308324"/>
          </a:xfrm>
          <a:prstGeom prst="rect">
            <a:avLst/>
          </a:prstGeom>
          <a:noFill/>
        </p:spPr>
        <p:txBody>
          <a:bodyPr wrap="square" rtlCol="0">
            <a:spAutoFit/>
          </a:bodyPr>
          <a:lstStyle/>
          <a:p>
            <a:pPr algn="ctr"/>
            <a:r>
              <a:rPr lang="fr-FR" dirty="0">
                <a:solidFill>
                  <a:schemeClr val="bg1"/>
                </a:solidFill>
              </a:rPr>
              <a:t>Détection  des changements de comportements soudains (foule en panique, embouteillage...) L'algorithme de Machine Learning analyse la direction et la vitesse et les compare avec une base de données de référence.</a:t>
            </a:r>
          </a:p>
          <a:p>
            <a:endParaRPr lang="fr-FR" dirty="0"/>
          </a:p>
        </p:txBody>
      </p:sp>
      <p:cxnSp>
        <p:nvCxnSpPr>
          <p:cNvPr id="18" name="Connecteur droit 17"/>
          <p:cNvCxnSpPr/>
          <p:nvPr/>
        </p:nvCxnSpPr>
        <p:spPr>
          <a:xfrm flipV="1">
            <a:off x="15432656" y="12305888"/>
            <a:ext cx="726621" cy="4501"/>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1" name="Connecteur droit 250"/>
          <p:cNvCxnSpPr/>
          <p:nvPr/>
        </p:nvCxnSpPr>
        <p:spPr>
          <a:xfrm>
            <a:off x="15425385" y="15707786"/>
            <a:ext cx="626538"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2" name="Rectangle 251"/>
          <p:cNvSpPr/>
          <p:nvPr/>
        </p:nvSpPr>
        <p:spPr>
          <a:xfrm>
            <a:off x="16159277" y="13996439"/>
            <a:ext cx="4620623" cy="3336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2" name="Connecteur droit 271"/>
          <p:cNvCxnSpPr/>
          <p:nvPr/>
        </p:nvCxnSpPr>
        <p:spPr>
          <a:xfrm>
            <a:off x="15429691" y="19225481"/>
            <a:ext cx="62274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73" name="Rectangle 272"/>
          <p:cNvSpPr/>
          <p:nvPr/>
        </p:nvSpPr>
        <p:spPr>
          <a:xfrm>
            <a:off x="16187754" y="17514134"/>
            <a:ext cx="4592660" cy="3336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7" name="Ellipse 276"/>
          <p:cNvSpPr/>
          <p:nvPr/>
        </p:nvSpPr>
        <p:spPr>
          <a:xfrm rot="18888220">
            <a:off x="24684020" y="14880628"/>
            <a:ext cx="231596" cy="495332"/>
          </a:xfrm>
          <a:prstGeom prst="arc">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cxnSp>
        <p:nvCxnSpPr>
          <p:cNvPr id="288" name="Connecteur droit 287"/>
          <p:cNvCxnSpPr/>
          <p:nvPr/>
        </p:nvCxnSpPr>
        <p:spPr>
          <a:xfrm>
            <a:off x="26140582" y="13746088"/>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8" name="Groupe 27"/>
          <p:cNvGrpSpPr/>
          <p:nvPr/>
        </p:nvGrpSpPr>
        <p:grpSpPr>
          <a:xfrm>
            <a:off x="24701506" y="10792656"/>
            <a:ext cx="6698465" cy="1828800"/>
            <a:chOff x="24428939" y="10789711"/>
            <a:chExt cx="6698465" cy="1845607"/>
          </a:xfrm>
        </p:grpSpPr>
        <p:cxnSp>
          <p:nvCxnSpPr>
            <p:cNvPr id="142" name="Connecteur droit 141"/>
            <p:cNvCxnSpPr/>
            <p:nvPr/>
          </p:nvCxnSpPr>
          <p:spPr>
            <a:xfrm>
              <a:off x="26260701" y="10959723"/>
              <a:ext cx="1845607" cy="0"/>
            </a:xfrm>
            <a:prstGeom prst="line">
              <a:avLst/>
            </a:prstGeom>
            <a:ln w="762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12" name="Groupe 111"/>
            <p:cNvGrpSpPr/>
            <p:nvPr/>
          </p:nvGrpSpPr>
          <p:grpSpPr>
            <a:xfrm rot="18902423">
              <a:off x="24428939" y="10899491"/>
              <a:ext cx="1496946" cy="1339620"/>
              <a:chOff x="25968960" y="9680787"/>
              <a:chExt cx="1131026" cy="1339620"/>
            </a:xfrm>
          </p:grpSpPr>
          <p:cxnSp>
            <p:nvCxnSpPr>
              <p:cNvPr id="139" name="Connecteur droit 138"/>
              <p:cNvCxnSpPr/>
              <p:nvPr/>
            </p:nvCxnSpPr>
            <p:spPr>
              <a:xfrm rot="2697577" flipV="1">
                <a:off x="26095323" y="9680787"/>
                <a:ext cx="1004663" cy="1339620"/>
              </a:xfrm>
              <a:prstGeom prst="line">
                <a:avLst/>
              </a:prstGeom>
              <a:ln w="762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Ellipse 139"/>
              <p:cNvSpPr/>
              <p:nvPr/>
            </p:nvSpPr>
            <p:spPr>
              <a:xfrm>
                <a:off x="25968960" y="10478628"/>
                <a:ext cx="160020" cy="174131"/>
              </a:xfrm>
              <a:prstGeom prst="bracePair">
                <a:avLst/>
              </a:prstGeom>
              <a:ln w="762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grpSp>
        <p:grpSp>
          <p:nvGrpSpPr>
            <p:cNvPr id="26" name="Groupe 25"/>
            <p:cNvGrpSpPr/>
            <p:nvPr/>
          </p:nvGrpSpPr>
          <p:grpSpPr>
            <a:xfrm>
              <a:off x="28698508" y="10789711"/>
              <a:ext cx="2428896" cy="1845607"/>
              <a:chOff x="28698508" y="10789711"/>
              <a:chExt cx="2428896" cy="1845607"/>
            </a:xfrm>
          </p:grpSpPr>
          <p:cxnSp>
            <p:nvCxnSpPr>
              <p:cNvPr id="280" name="Connecteur droit 279"/>
              <p:cNvCxnSpPr/>
              <p:nvPr/>
            </p:nvCxnSpPr>
            <p:spPr>
              <a:xfrm rot="3052202">
                <a:off x="27775704" y="11712515"/>
                <a:ext cx="1845607" cy="0"/>
              </a:xfrm>
              <a:prstGeom prst="line">
                <a:avLst/>
              </a:prstGeom>
              <a:ln w="762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2" name="Connecteur droit 291"/>
              <p:cNvCxnSpPr/>
              <p:nvPr/>
            </p:nvCxnSpPr>
            <p:spPr>
              <a:xfrm>
                <a:off x="29281800" y="12337710"/>
                <a:ext cx="1845604" cy="0"/>
              </a:xfrm>
              <a:prstGeom prst="line">
                <a:avLst/>
              </a:prstGeom>
              <a:ln w="762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cxnSp>
        <p:nvCxnSpPr>
          <p:cNvPr id="310" name="Connecteur droit 309"/>
          <p:cNvCxnSpPr/>
          <p:nvPr/>
        </p:nvCxnSpPr>
        <p:spPr>
          <a:xfrm rot="18400280">
            <a:off x="31211801" y="11511081"/>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7" name="Connecteur droit 306"/>
          <p:cNvCxnSpPr/>
          <p:nvPr/>
        </p:nvCxnSpPr>
        <p:spPr>
          <a:xfrm>
            <a:off x="32819562" y="10726845"/>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3" name="Groupe 312"/>
          <p:cNvGrpSpPr/>
          <p:nvPr/>
        </p:nvGrpSpPr>
        <p:grpSpPr>
          <a:xfrm>
            <a:off x="32052539" y="12134925"/>
            <a:ext cx="2505159" cy="1845607"/>
            <a:chOff x="28850908" y="10675411"/>
            <a:chExt cx="2505159" cy="1845607"/>
          </a:xfrm>
        </p:grpSpPr>
        <p:cxnSp>
          <p:nvCxnSpPr>
            <p:cNvPr id="319" name="Connecteur droit 318"/>
            <p:cNvCxnSpPr/>
            <p:nvPr/>
          </p:nvCxnSpPr>
          <p:spPr>
            <a:xfrm rot="3052202">
              <a:off x="27928104" y="11598215"/>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6" name="Connecteur droit 315"/>
            <p:cNvCxnSpPr/>
            <p:nvPr/>
          </p:nvCxnSpPr>
          <p:spPr>
            <a:xfrm>
              <a:off x="29510460" y="12299610"/>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322" name="Groupe 321"/>
          <p:cNvGrpSpPr/>
          <p:nvPr/>
        </p:nvGrpSpPr>
        <p:grpSpPr>
          <a:xfrm>
            <a:off x="35240136" y="12114219"/>
            <a:ext cx="2492464" cy="1845607"/>
            <a:chOff x="25547305" y="13593508"/>
            <a:chExt cx="2492464" cy="1845607"/>
          </a:xfrm>
        </p:grpSpPr>
        <p:cxnSp>
          <p:nvCxnSpPr>
            <p:cNvPr id="328" name="Connecteur droit 327"/>
            <p:cNvCxnSpPr/>
            <p:nvPr/>
          </p:nvCxnSpPr>
          <p:spPr>
            <a:xfrm rot="18400280">
              <a:off x="24624501" y="14516312"/>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5" name="Connecteur droit 324"/>
            <p:cNvCxnSpPr/>
            <p:nvPr/>
          </p:nvCxnSpPr>
          <p:spPr>
            <a:xfrm>
              <a:off x="26194162" y="13732076"/>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331" name="Groupe 330"/>
          <p:cNvGrpSpPr/>
          <p:nvPr/>
        </p:nvGrpSpPr>
        <p:grpSpPr>
          <a:xfrm>
            <a:off x="35290269" y="13608304"/>
            <a:ext cx="3108881" cy="1845607"/>
            <a:chOff x="28889008" y="10523011"/>
            <a:chExt cx="3108881" cy="1845607"/>
          </a:xfrm>
        </p:grpSpPr>
        <p:cxnSp>
          <p:nvCxnSpPr>
            <p:cNvPr id="337" name="Connecteur droit 336"/>
            <p:cNvCxnSpPr/>
            <p:nvPr/>
          </p:nvCxnSpPr>
          <p:spPr>
            <a:xfrm rot="3052202">
              <a:off x="27966204" y="11445815"/>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4" name="Connecteur droit 333"/>
            <p:cNvCxnSpPr/>
            <p:nvPr/>
          </p:nvCxnSpPr>
          <p:spPr>
            <a:xfrm>
              <a:off x="29472360" y="12147210"/>
              <a:ext cx="2525529" cy="14439"/>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355" name="Connecteur droit 354"/>
          <p:cNvCxnSpPr/>
          <p:nvPr/>
        </p:nvCxnSpPr>
        <p:spPr>
          <a:xfrm>
            <a:off x="26425974" y="17884013"/>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2" name="Connecteur droit 351"/>
          <p:cNvCxnSpPr/>
          <p:nvPr/>
        </p:nvCxnSpPr>
        <p:spPr>
          <a:xfrm rot="18902423">
            <a:off x="24771962" y="18566573"/>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9" name="Connecteur droit 348"/>
          <p:cNvCxnSpPr/>
          <p:nvPr/>
        </p:nvCxnSpPr>
        <p:spPr>
          <a:xfrm rot="3052202">
            <a:off x="28020551" y="18708668"/>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0" name="Groupe 29"/>
          <p:cNvGrpSpPr/>
          <p:nvPr/>
        </p:nvGrpSpPr>
        <p:grpSpPr>
          <a:xfrm>
            <a:off x="29637037" y="19373906"/>
            <a:ext cx="5758697" cy="24215"/>
            <a:chOff x="29637633" y="19428285"/>
            <a:chExt cx="5758697" cy="24215"/>
          </a:xfrm>
        </p:grpSpPr>
        <p:cxnSp>
          <p:nvCxnSpPr>
            <p:cNvPr id="346" name="Connecteur droit 345"/>
            <p:cNvCxnSpPr/>
            <p:nvPr/>
          </p:nvCxnSpPr>
          <p:spPr>
            <a:xfrm>
              <a:off x="29637633" y="19452500"/>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9" name="Connecteur droit 358"/>
            <p:cNvCxnSpPr/>
            <p:nvPr/>
          </p:nvCxnSpPr>
          <p:spPr>
            <a:xfrm>
              <a:off x="31588761" y="19444092"/>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3" name="Connecteur droit 362"/>
            <p:cNvCxnSpPr/>
            <p:nvPr/>
          </p:nvCxnSpPr>
          <p:spPr>
            <a:xfrm>
              <a:off x="33550723" y="19428285"/>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367" name="Connecteur droit 366"/>
          <p:cNvCxnSpPr/>
          <p:nvPr/>
        </p:nvCxnSpPr>
        <p:spPr>
          <a:xfrm>
            <a:off x="35453698" y="19406218"/>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1" name="Connecteur droit 370"/>
          <p:cNvCxnSpPr/>
          <p:nvPr/>
        </p:nvCxnSpPr>
        <p:spPr>
          <a:xfrm flipH="1">
            <a:off x="38392162" y="15256415"/>
            <a:ext cx="6988" cy="2070508"/>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Organigramme : Alternative 28"/>
          <p:cNvSpPr/>
          <p:nvPr/>
        </p:nvSpPr>
        <p:spPr>
          <a:xfrm>
            <a:off x="34900077" y="9786154"/>
            <a:ext cx="4710043" cy="1571761"/>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tx1"/>
                </a:solidFill>
              </a:rPr>
              <a:t>Mode</a:t>
            </a:r>
            <a:r>
              <a:rPr lang="fr-FR" dirty="0"/>
              <a:t> </a:t>
            </a:r>
          </a:p>
        </p:txBody>
      </p:sp>
      <p:grpSp>
        <p:nvGrpSpPr>
          <p:cNvPr id="374" name="Groupe 373"/>
          <p:cNvGrpSpPr/>
          <p:nvPr/>
        </p:nvGrpSpPr>
        <p:grpSpPr>
          <a:xfrm rot="5400000">
            <a:off x="36273345" y="14367879"/>
            <a:ext cx="5758696" cy="74024"/>
            <a:chOff x="29637634" y="19370068"/>
            <a:chExt cx="5758696" cy="74024"/>
          </a:xfrm>
        </p:grpSpPr>
        <p:cxnSp>
          <p:nvCxnSpPr>
            <p:cNvPr id="384" name="Connecteur droit 383"/>
            <p:cNvCxnSpPr/>
            <p:nvPr/>
          </p:nvCxnSpPr>
          <p:spPr>
            <a:xfrm rot="16200000">
              <a:off x="30866635" y="18141067"/>
              <a:ext cx="44331" cy="2502333"/>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1" name="Connecteur droit 380"/>
            <p:cNvCxnSpPr/>
            <p:nvPr/>
          </p:nvCxnSpPr>
          <p:spPr>
            <a:xfrm rot="16200000">
              <a:off x="32612489" y="18404558"/>
              <a:ext cx="15806" cy="2063261"/>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8" name="Connecteur droit 377"/>
            <p:cNvCxnSpPr/>
            <p:nvPr/>
          </p:nvCxnSpPr>
          <p:spPr>
            <a:xfrm>
              <a:off x="33550723" y="19428285"/>
              <a:ext cx="1845607"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1" name="ZoneTexte 40"/>
          <p:cNvSpPr txBox="1"/>
          <p:nvPr/>
        </p:nvSpPr>
        <p:spPr>
          <a:xfrm>
            <a:off x="29271506" y="12970640"/>
            <a:ext cx="2379205" cy="60106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3200" dirty="0" err="1"/>
              <a:t>Decision</a:t>
            </a:r>
            <a:endParaRPr lang="fr-FR" sz="3200" dirty="0"/>
          </a:p>
        </p:txBody>
      </p:sp>
      <p:sp>
        <p:nvSpPr>
          <p:cNvPr id="42" name="ZoneTexte 41"/>
          <p:cNvSpPr txBox="1"/>
          <p:nvPr/>
        </p:nvSpPr>
        <p:spPr>
          <a:xfrm>
            <a:off x="32735513" y="13893588"/>
            <a:ext cx="184270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2800" dirty="0" err="1"/>
              <a:t>Unknown</a:t>
            </a:r>
            <a:endParaRPr lang="fr-FR" dirty="0"/>
          </a:p>
        </p:txBody>
      </p:sp>
      <p:sp>
        <p:nvSpPr>
          <p:cNvPr id="43" name="ZoneTexte 42"/>
          <p:cNvSpPr txBox="1"/>
          <p:nvPr/>
        </p:nvSpPr>
        <p:spPr>
          <a:xfrm>
            <a:off x="32679832" y="10070557"/>
            <a:ext cx="1877866"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2800" dirty="0" err="1"/>
              <a:t>Known</a:t>
            </a:r>
            <a:endParaRPr lang="fr-FR" dirty="0"/>
          </a:p>
        </p:txBody>
      </p:sp>
      <p:sp>
        <p:nvSpPr>
          <p:cNvPr id="396" name="Rounded Rectangle 4"/>
          <p:cNvSpPr/>
          <p:nvPr/>
        </p:nvSpPr>
        <p:spPr>
          <a:xfrm>
            <a:off x="5810196" y="27659139"/>
            <a:ext cx="30171191" cy="2923739"/>
          </a:xfrm>
          <a:prstGeom prst="roundRect">
            <a:avLst/>
          </a:prstGeom>
          <a:solidFill>
            <a:srgbClr val="005BBB"/>
          </a:solidFill>
          <a:ln>
            <a:noFill/>
          </a:ln>
          <a:effectLst>
            <a:glow rad="635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a:t>
            </a:r>
          </a:p>
          <a:p>
            <a:endParaRPr lang="fr-FR" sz="3200" dirty="0"/>
          </a:p>
        </p:txBody>
      </p:sp>
      <p:sp>
        <p:nvSpPr>
          <p:cNvPr id="397" name="Rounded Rectangle 9"/>
          <p:cNvSpPr/>
          <p:nvPr/>
        </p:nvSpPr>
        <p:spPr>
          <a:xfrm>
            <a:off x="6113873" y="27826193"/>
            <a:ext cx="29598779" cy="2589630"/>
          </a:xfrm>
          <a:prstGeom prst="roundRect">
            <a:avLst/>
          </a:prstGeom>
          <a:noFill/>
          <a:ln w="38100">
            <a:solidFill>
              <a:schemeClr val="bg1"/>
            </a:solidFill>
            <a:prstDash val="dash"/>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ZoneTexte 44"/>
          <p:cNvSpPr txBox="1"/>
          <p:nvPr/>
        </p:nvSpPr>
        <p:spPr>
          <a:xfrm>
            <a:off x="35857596" y="12769854"/>
            <a:ext cx="2014482" cy="523220"/>
          </a:xfrm>
          <a:prstGeom prst="rect">
            <a:avLst/>
          </a:prstGeom>
          <a:noFill/>
        </p:spPr>
        <p:txBody>
          <a:bodyPr wrap="square" rtlCol="0">
            <a:spAutoFit/>
          </a:bodyPr>
          <a:lstStyle/>
          <a:p>
            <a:pPr algn="ctr"/>
            <a:r>
              <a:rPr lang="fr-FR" sz="2800" dirty="0"/>
              <a:t>Suspect</a:t>
            </a:r>
            <a:r>
              <a:rPr lang="fr-FR" dirty="0"/>
              <a:t> </a:t>
            </a:r>
          </a:p>
        </p:txBody>
      </p:sp>
      <p:sp>
        <p:nvSpPr>
          <p:cNvPr id="47" name="ZoneTexte 46"/>
          <p:cNvSpPr txBox="1"/>
          <p:nvPr/>
        </p:nvSpPr>
        <p:spPr>
          <a:xfrm>
            <a:off x="35985521" y="11632651"/>
            <a:ext cx="2479707" cy="523220"/>
          </a:xfrm>
          <a:prstGeom prst="rect">
            <a:avLst/>
          </a:prstGeom>
          <a:noFill/>
        </p:spPr>
        <p:txBody>
          <a:bodyPr wrap="square" rtlCol="0">
            <a:spAutoFit/>
          </a:bodyPr>
          <a:lstStyle/>
          <a:p>
            <a:r>
              <a:rPr lang="fr-FR" sz="2800" dirty="0"/>
              <a:t>Not Suspect</a:t>
            </a:r>
          </a:p>
        </p:txBody>
      </p:sp>
      <p:pic>
        <p:nvPicPr>
          <p:cNvPr id="54" name="Imag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2234" y="13396973"/>
            <a:ext cx="2780116" cy="22104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5" name="ZoneTexte 54"/>
          <p:cNvSpPr txBox="1"/>
          <p:nvPr/>
        </p:nvSpPr>
        <p:spPr>
          <a:xfrm>
            <a:off x="7174648" y="15654359"/>
            <a:ext cx="3245379" cy="1107996"/>
          </a:xfrm>
          <a:prstGeom prst="rect">
            <a:avLst/>
          </a:prstGeom>
          <a:noFill/>
        </p:spPr>
        <p:txBody>
          <a:bodyPr wrap="square" rtlCol="0">
            <a:spAutoFit/>
          </a:bodyPr>
          <a:lstStyle/>
          <a:p>
            <a:endParaRPr lang="fr-FR" dirty="0"/>
          </a:p>
          <a:p>
            <a:r>
              <a:rPr lang="fr-FR" dirty="0"/>
              <a:t> </a:t>
            </a:r>
            <a:r>
              <a:rPr lang="fr-FR" sz="2400" b="1" dirty="0"/>
              <a:t>pi </a:t>
            </a:r>
            <a:r>
              <a:rPr lang="fr-FR" sz="2400" b="1" dirty="0" err="1"/>
              <a:t>NoIR</a:t>
            </a:r>
            <a:r>
              <a:rPr lang="fr-FR" sz="2400" b="1" dirty="0"/>
              <a:t> Camera V2 	</a:t>
            </a:r>
          </a:p>
          <a:p>
            <a:endParaRPr lang="fr-FR" sz="2400" b="1" dirty="0"/>
          </a:p>
        </p:txBody>
      </p:sp>
      <p:pic>
        <p:nvPicPr>
          <p:cNvPr id="56" name="Imag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5113" y="17061871"/>
            <a:ext cx="2813004" cy="21070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7" name="ZoneTexte 56"/>
          <p:cNvSpPr txBox="1"/>
          <p:nvPr/>
        </p:nvSpPr>
        <p:spPr>
          <a:xfrm>
            <a:off x="4900463" y="19397155"/>
            <a:ext cx="2545943" cy="461665"/>
          </a:xfrm>
          <a:prstGeom prst="rect">
            <a:avLst/>
          </a:prstGeom>
          <a:noFill/>
        </p:spPr>
        <p:txBody>
          <a:bodyPr wrap="square" rtlCol="0">
            <a:spAutoFit/>
          </a:bodyPr>
          <a:lstStyle/>
          <a:p>
            <a:r>
              <a:rPr lang="fr-FR" sz="2400" b="1" dirty="0" err="1"/>
              <a:t>ArduCopter</a:t>
            </a:r>
            <a:endParaRPr lang="fr-FR" sz="2400" b="1" dirty="0"/>
          </a:p>
        </p:txBody>
      </p:sp>
      <p:sp>
        <p:nvSpPr>
          <p:cNvPr id="58" name="Rectangle 57"/>
          <p:cNvSpPr/>
          <p:nvPr/>
        </p:nvSpPr>
        <p:spPr>
          <a:xfrm>
            <a:off x="290382" y="21423086"/>
            <a:ext cx="17213320" cy="6008914"/>
          </a:xfrm>
          <a:prstGeom prst="rect">
            <a:avLst/>
          </a:prstGeom>
          <a:noFill/>
          <a:ln>
            <a:solidFill>
              <a:schemeClr val="tx1">
                <a:lumMod val="50000"/>
                <a:lumOff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60" name="Rectangle 59"/>
          <p:cNvSpPr/>
          <p:nvPr/>
        </p:nvSpPr>
        <p:spPr>
          <a:xfrm>
            <a:off x="17937317" y="21500637"/>
            <a:ext cx="22098800" cy="2818672"/>
          </a:xfrm>
          <a:prstGeom prst="rect">
            <a:avLst/>
          </a:prstGeom>
          <a:ln>
            <a:noFill/>
          </a:ln>
          <a:effectLst>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sp>
        <p:nvSpPr>
          <p:cNvPr id="61" name="Rectangle 60"/>
          <p:cNvSpPr/>
          <p:nvPr/>
        </p:nvSpPr>
        <p:spPr>
          <a:xfrm>
            <a:off x="17937317" y="24929665"/>
            <a:ext cx="22098800" cy="2624070"/>
          </a:xfrm>
          <a:prstGeom prst="rect">
            <a:avLst/>
          </a:prstGeom>
          <a:ln>
            <a:noFill/>
          </a:ln>
          <a:effectLst>
            <a:softEdge rad="3175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p>
        </p:txBody>
      </p:sp>
      <p:pic>
        <p:nvPicPr>
          <p:cNvPr id="62" name="Image 61"/>
          <p:cNvPicPr>
            <a:picLocks noChangeAspect="1"/>
          </p:cNvPicPr>
          <p:nvPr/>
        </p:nvPicPr>
        <p:blipFill rotWithShape="1">
          <a:blip r:embed="rId9" cstate="print">
            <a:extLst>
              <a:ext uri="{28A0092B-C50C-407E-A947-70E740481C1C}">
                <a14:useLocalDpi xmlns:a14="http://schemas.microsoft.com/office/drawing/2010/main" val="0"/>
              </a:ext>
            </a:extLst>
          </a:blip>
          <a:srcRect b="37534"/>
          <a:stretch/>
        </p:blipFill>
        <p:spPr>
          <a:xfrm>
            <a:off x="-152252" y="28353723"/>
            <a:ext cx="6194873" cy="1350683"/>
          </a:xfrm>
          <a:prstGeom prst="rect">
            <a:avLst/>
          </a:prstGeom>
        </p:spPr>
      </p:pic>
      <p:sp>
        <p:nvSpPr>
          <p:cNvPr id="64" name="ZoneTexte 63"/>
          <p:cNvSpPr txBox="1"/>
          <p:nvPr/>
        </p:nvSpPr>
        <p:spPr>
          <a:xfrm>
            <a:off x="6311356" y="27773885"/>
            <a:ext cx="16323847" cy="2585323"/>
          </a:xfrm>
          <a:prstGeom prst="rect">
            <a:avLst/>
          </a:prstGeom>
          <a:noFill/>
        </p:spPr>
        <p:txBody>
          <a:bodyPr wrap="square" rtlCol="0">
            <a:spAutoFit/>
          </a:bodyPr>
          <a:lstStyle/>
          <a:p>
            <a:pPr algn="ctr"/>
            <a:r>
              <a:rPr lang="fr-FR" sz="6600" b="1" dirty="0"/>
              <a:t>Elaboré Par </a:t>
            </a:r>
          </a:p>
          <a:p>
            <a:pPr algn="ctr"/>
            <a:r>
              <a:rPr lang="fr-FR" sz="4800" b="1" dirty="0"/>
              <a:t> </a:t>
            </a:r>
            <a:r>
              <a:rPr lang="fr-FR" sz="4800" b="1" dirty="0" err="1"/>
              <a:t>Belaid</a:t>
            </a:r>
            <a:r>
              <a:rPr lang="fr-FR" sz="4800" b="1" dirty="0"/>
              <a:t> Mohamed Karim, El </a:t>
            </a:r>
            <a:r>
              <a:rPr lang="fr-FR" sz="4800" b="1" dirty="0" err="1"/>
              <a:t>Mekki</a:t>
            </a:r>
            <a:r>
              <a:rPr lang="fr-FR" sz="4800" b="1" dirty="0"/>
              <a:t> </a:t>
            </a:r>
            <a:r>
              <a:rPr lang="fr-FR" sz="4800" b="1" dirty="0" err="1"/>
              <a:t>Dorra</a:t>
            </a:r>
            <a:r>
              <a:rPr lang="fr-FR" sz="4800" b="1" dirty="0"/>
              <a:t> , </a:t>
            </a:r>
          </a:p>
          <a:p>
            <a:pPr algn="ctr"/>
            <a:r>
              <a:rPr lang="fr-FR" sz="4800" b="1" dirty="0"/>
              <a:t>El Fellah Yahia, </a:t>
            </a:r>
            <a:r>
              <a:rPr lang="fr-FR" sz="4800" b="1" dirty="0" err="1"/>
              <a:t>Trabelsi</a:t>
            </a:r>
            <a:r>
              <a:rPr lang="fr-FR" sz="4800" b="1" dirty="0"/>
              <a:t> Emna ,</a:t>
            </a:r>
            <a:r>
              <a:rPr lang="fr-FR" sz="4800" b="1" dirty="0" err="1"/>
              <a:t>Jerbi</a:t>
            </a:r>
            <a:r>
              <a:rPr lang="fr-FR" sz="4800" b="1" dirty="0"/>
              <a:t> Malek, </a:t>
            </a:r>
            <a:r>
              <a:rPr lang="fr-FR" sz="4800" b="1" dirty="0" err="1"/>
              <a:t>Dridi</a:t>
            </a:r>
            <a:r>
              <a:rPr lang="fr-FR" sz="4800" b="1" dirty="0"/>
              <a:t> </a:t>
            </a:r>
            <a:r>
              <a:rPr lang="fr-FR" sz="4800" b="1" dirty="0" err="1"/>
              <a:t>Ahlem</a:t>
            </a:r>
            <a:endParaRPr lang="fr-FR" sz="4800" b="1" dirty="0"/>
          </a:p>
        </p:txBody>
      </p:sp>
      <p:sp>
        <p:nvSpPr>
          <p:cNvPr id="67" name="ZoneTexte 66"/>
          <p:cNvSpPr txBox="1"/>
          <p:nvPr/>
        </p:nvSpPr>
        <p:spPr>
          <a:xfrm>
            <a:off x="18565743" y="25396572"/>
            <a:ext cx="8975304" cy="3170099"/>
          </a:xfrm>
          <a:prstGeom prst="rect">
            <a:avLst/>
          </a:prstGeom>
          <a:noFill/>
        </p:spPr>
        <p:txBody>
          <a:bodyPr wrap="square" rtlCol="0">
            <a:spAutoFit/>
          </a:bodyPr>
          <a:lstStyle/>
          <a:p>
            <a:r>
              <a:rPr lang="fr-FR" sz="3200" b="1" dirty="0"/>
              <a:t>http://ardupilot.org/copter/</a:t>
            </a:r>
            <a:br>
              <a:rPr lang="fr-FR" sz="3200" b="1" dirty="0"/>
            </a:br>
            <a:r>
              <a:rPr lang="fr-FR" sz="3200" b="1" dirty="0"/>
              <a:t>http://picamera.readthedocs.io</a:t>
            </a:r>
            <a:endParaRPr lang="fr-FR" sz="3200" dirty="0"/>
          </a:p>
          <a:p>
            <a:r>
              <a:rPr lang="fr-FR" sz="3200" b="1" dirty="0"/>
              <a:t>https://pjreddie.com/darknet/yolo</a:t>
            </a:r>
            <a:r>
              <a:rPr lang="fr-FR" sz="3200" b="1" dirty="0" smtClean="0"/>
              <a:t>/</a:t>
            </a:r>
          </a:p>
          <a:p>
            <a:r>
              <a:rPr lang="fr-FR" sz="3200" b="1" dirty="0"/>
              <a:t>http://www.lelaps.de/papers/badino_wdv2007.pdf</a:t>
            </a:r>
            <a:r>
              <a:rPr lang="fr-FR" sz="3200" dirty="0"/>
              <a:t> </a:t>
            </a:r>
          </a:p>
          <a:p>
            <a:r>
              <a:rPr lang="fr-FR" sz="4000" dirty="0"/>
              <a:t> </a:t>
            </a:r>
          </a:p>
        </p:txBody>
      </p:sp>
      <p:sp>
        <p:nvSpPr>
          <p:cNvPr id="68" name="ZoneTexte 67"/>
          <p:cNvSpPr txBox="1"/>
          <p:nvPr/>
        </p:nvSpPr>
        <p:spPr>
          <a:xfrm>
            <a:off x="36326181" y="28728435"/>
            <a:ext cx="3709936" cy="1015663"/>
          </a:xfrm>
          <a:prstGeom prst="rect">
            <a:avLst/>
          </a:prstGeom>
          <a:noFill/>
        </p:spPr>
        <p:txBody>
          <a:bodyPr wrap="square" rtlCol="0">
            <a:spAutoFit/>
          </a:bodyPr>
          <a:lstStyle/>
          <a:p>
            <a:pPr algn="ctr"/>
            <a:r>
              <a:rPr lang="fr-FR" sz="6000" dirty="0">
                <a:effectLst>
                  <a:outerShdw blurRad="38100" dist="38100" dir="2700000" algn="tl">
                    <a:srgbClr val="000000">
                      <a:alpha val="43137"/>
                    </a:srgbClr>
                  </a:outerShdw>
                </a:effectLst>
              </a:rPr>
              <a:t>2017-2018</a:t>
            </a:r>
          </a:p>
        </p:txBody>
      </p:sp>
      <p:sp>
        <p:nvSpPr>
          <p:cNvPr id="69" name="ZoneTexte 68"/>
          <p:cNvSpPr txBox="1"/>
          <p:nvPr/>
        </p:nvSpPr>
        <p:spPr>
          <a:xfrm>
            <a:off x="20978797" y="27772400"/>
            <a:ext cx="14595650" cy="3262432"/>
          </a:xfrm>
          <a:prstGeom prst="rect">
            <a:avLst/>
          </a:prstGeom>
          <a:noFill/>
        </p:spPr>
        <p:txBody>
          <a:bodyPr wrap="square" rtlCol="0">
            <a:spAutoFit/>
          </a:bodyPr>
          <a:lstStyle/>
          <a:p>
            <a:pPr algn="ctr"/>
            <a:r>
              <a:rPr lang="fr-FR" sz="6600" b="1" dirty="0"/>
              <a:t>Encadré Par</a:t>
            </a:r>
            <a:r>
              <a:rPr lang="fr-FR" sz="2800" b="1" dirty="0"/>
              <a:t> :</a:t>
            </a:r>
          </a:p>
          <a:p>
            <a:pPr algn="ctr"/>
            <a:r>
              <a:rPr lang="fr-FR" sz="4800" b="1" dirty="0" smtClean="0"/>
              <a:t>Mr </a:t>
            </a:r>
            <a:r>
              <a:rPr lang="fr-FR" sz="4800" b="1" dirty="0" err="1" smtClean="0"/>
              <a:t>Aouni</a:t>
            </a:r>
            <a:r>
              <a:rPr lang="fr-FR" sz="4800" b="1" dirty="0" smtClean="0"/>
              <a:t> </a:t>
            </a:r>
            <a:r>
              <a:rPr lang="fr-FR" sz="4800" b="1" dirty="0" err="1"/>
              <a:t>Nizar</a:t>
            </a:r>
            <a:r>
              <a:rPr lang="fr-FR" sz="4800" b="1" dirty="0"/>
              <a:t> </a:t>
            </a:r>
          </a:p>
          <a:p>
            <a:pPr algn="ctr"/>
            <a:r>
              <a:rPr lang="fr-FR" sz="4800" b="1" dirty="0"/>
              <a:t>Mr </a:t>
            </a:r>
            <a:r>
              <a:rPr lang="fr-FR" sz="4800" b="1" dirty="0" err="1"/>
              <a:t>Bouallègue</a:t>
            </a:r>
            <a:r>
              <a:rPr lang="fr-FR" sz="4800" b="1" dirty="0"/>
              <a:t> Ridha </a:t>
            </a:r>
          </a:p>
          <a:p>
            <a:endParaRPr lang="fr-FR" sz="4400" dirty="0"/>
          </a:p>
        </p:txBody>
      </p:sp>
      <p:sp>
        <p:nvSpPr>
          <p:cNvPr id="72" name="Organigramme : Alternative 71"/>
          <p:cNvSpPr/>
          <p:nvPr/>
        </p:nvSpPr>
        <p:spPr>
          <a:xfrm>
            <a:off x="478713" y="22704242"/>
            <a:ext cx="3940709" cy="215690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5" name="Vague 74"/>
          <p:cNvSpPr/>
          <p:nvPr/>
        </p:nvSpPr>
        <p:spPr>
          <a:xfrm>
            <a:off x="495248" y="22214830"/>
            <a:ext cx="2500914" cy="867189"/>
          </a:xfrm>
          <a:prstGeom prst="snip1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4000" dirty="0"/>
              <a:t>Auto</a:t>
            </a:r>
          </a:p>
        </p:txBody>
      </p:sp>
      <p:sp>
        <p:nvSpPr>
          <p:cNvPr id="398" name="Organigramme : Alternative 397"/>
          <p:cNvSpPr/>
          <p:nvPr/>
        </p:nvSpPr>
        <p:spPr>
          <a:xfrm>
            <a:off x="4757892" y="22731881"/>
            <a:ext cx="3940709" cy="215690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99" name="Organigramme : Alternative 398"/>
          <p:cNvSpPr/>
          <p:nvPr/>
        </p:nvSpPr>
        <p:spPr>
          <a:xfrm>
            <a:off x="9049518" y="22693033"/>
            <a:ext cx="3940709" cy="215690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00" name="Organigramme : Alternative 399"/>
          <p:cNvSpPr/>
          <p:nvPr/>
        </p:nvSpPr>
        <p:spPr>
          <a:xfrm>
            <a:off x="13328695" y="22680280"/>
            <a:ext cx="3940709" cy="215690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01" name="Vague 400"/>
          <p:cNvSpPr/>
          <p:nvPr/>
        </p:nvSpPr>
        <p:spPr>
          <a:xfrm>
            <a:off x="4757931" y="22258877"/>
            <a:ext cx="2548880" cy="850598"/>
          </a:xfrm>
          <a:prstGeom prst="snip1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4000" dirty="0" err="1"/>
              <a:t>Dijkestra</a:t>
            </a:r>
            <a:endParaRPr lang="fr-FR" sz="4000" dirty="0"/>
          </a:p>
        </p:txBody>
      </p:sp>
      <p:sp>
        <p:nvSpPr>
          <p:cNvPr id="402" name="Vague 401"/>
          <p:cNvSpPr/>
          <p:nvPr/>
        </p:nvSpPr>
        <p:spPr>
          <a:xfrm>
            <a:off x="9051241" y="22205224"/>
            <a:ext cx="2743372" cy="854127"/>
          </a:xfrm>
          <a:prstGeom prst="snip1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4000" dirty="0" err="1"/>
              <a:t>Guided</a:t>
            </a:r>
            <a:r>
              <a:rPr lang="fr-FR" sz="4000" dirty="0"/>
              <a:t> </a:t>
            </a:r>
          </a:p>
        </p:txBody>
      </p:sp>
      <p:sp>
        <p:nvSpPr>
          <p:cNvPr id="403" name="Vague 402"/>
          <p:cNvSpPr/>
          <p:nvPr/>
        </p:nvSpPr>
        <p:spPr>
          <a:xfrm>
            <a:off x="13328694" y="22258877"/>
            <a:ext cx="2684469" cy="829972"/>
          </a:xfrm>
          <a:prstGeom prst="snip1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4000" dirty="0"/>
              <a:t>Circle</a:t>
            </a:r>
          </a:p>
        </p:txBody>
      </p:sp>
      <p:sp>
        <p:nvSpPr>
          <p:cNvPr id="77" name="Organigramme : Alternative 76"/>
          <p:cNvSpPr/>
          <p:nvPr/>
        </p:nvSpPr>
        <p:spPr>
          <a:xfrm>
            <a:off x="1866152" y="20872538"/>
            <a:ext cx="7888087" cy="919401"/>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sz="4800" b="1" dirty="0">
                <a:solidFill>
                  <a:schemeClr val="tx1"/>
                </a:solidFill>
              </a:rPr>
              <a:t>Les Modes </a:t>
            </a:r>
          </a:p>
        </p:txBody>
      </p:sp>
      <p:pic>
        <p:nvPicPr>
          <p:cNvPr id="78" name="Image 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097" y="25086036"/>
            <a:ext cx="4311259" cy="2422164"/>
          </a:xfrm>
          <a:prstGeom prst="rect">
            <a:avLst/>
          </a:prstGeom>
          <a:ln>
            <a:noFill/>
          </a:ln>
          <a:effectLst>
            <a:outerShdw blurRad="292100" dist="139700" dir="2700000" algn="tl" rotWithShape="0">
              <a:srgbClr val="333333">
                <a:alpha val="65000"/>
              </a:srgbClr>
            </a:outerShdw>
          </a:effectLst>
        </p:spPr>
      </p:pic>
      <p:pic>
        <p:nvPicPr>
          <p:cNvPr id="79" name="Image 7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2836" y="25082427"/>
            <a:ext cx="4250061" cy="2425774"/>
          </a:xfrm>
          <a:prstGeom prst="rect">
            <a:avLst/>
          </a:prstGeom>
          <a:ln>
            <a:noFill/>
          </a:ln>
          <a:effectLst>
            <a:outerShdw blurRad="292100" dist="139700" dir="2700000" algn="tl" rotWithShape="0">
              <a:srgbClr val="333333">
                <a:alpha val="65000"/>
              </a:srgbClr>
            </a:outerShdw>
          </a:effectLst>
        </p:spPr>
      </p:pic>
      <p:pic>
        <p:nvPicPr>
          <p:cNvPr id="81" name="Image 8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21717" y="25184841"/>
            <a:ext cx="3851889" cy="2312671"/>
          </a:xfrm>
          <a:prstGeom prst="rect">
            <a:avLst/>
          </a:prstGeom>
          <a:ln>
            <a:noFill/>
          </a:ln>
          <a:effectLst>
            <a:outerShdw blurRad="292100" dist="139700" dir="2700000" algn="tl" rotWithShape="0">
              <a:srgbClr val="333333">
                <a:alpha val="65000"/>
              </a:srgbClr>
            </a:outerShdw>
          </a:effectLst>
        </p:spPr>
      </p:pic>
      <p:pic>
        <p:nvPicPr>
          <p:cNvPr id="84" name="Image 8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977154" y="24809537"/>
            <a:ext cx="4643793" cy="2744198"/>
          </a:xfrm>
          <a:prstGeom prst="rect">
            <a:avLst/>
          </a:prstGeom>
          <a:ln>
            <a:noFill/>
          </a:ln>
          <a:effectLst>
            <a:outerShdw blurRad="190500" algn="tl" rotWithShape="0">
              <a:srgbClr val="000000">
                <a:alpha val="70000"/>
              </a:srgbClr>
            </a:outerShdw>
          </a:effectLst>
        </p:spPr>
      </p:pic>
      <p:sp>
        <p:nvSpPr>
          <p:cNvPr id="85" name="ZoneTexte 84"/>
          <p:cNvSpPr txBox="1"/>
          <p:nvPr/>
        </p:nvSpPr>
        <p:spPr>
          <a:xfrm>
            <a:off x="638174" y="23227621"/>
            <a:ext cx="3576595" cy="1323439"/>
          </a:xfrm>
          <a:prstGeom prst="rect">
            <a:avLst/>
          </a:prstGeom>
          <a:noFill/>
        </p:spPr>
        <p:txBody>
          <a:bodyPr wrap="square" rtlCol="0">
            <a:spAutoFit/>
          </a:bodyPr>
          <a:lstStyle/>
          <a:p>
            <a:pPr algn="ctr"/>
            <a:r>
              <a:rPr lang="fr-FR" sz="2000" b="1" dirty="0"/>
              <a:t>En mode Automatique,</a:t>
            </a:r>
            <a:br>
              <a:rPr lang="fr-FR" sz="2000" b="1" dirty="0"/>
            </a:br>
            <a:r>
              <a:rPr lang="fr-FR" sz="2000" b="1" dirty="0"/>
              <a:t>le drone suivra un script de mission </a:t>
            </a:r>
            <a:r>
              <a:rPr lang="fr-FR" sz="2000" b="1" dirty="0" err="1"/>
              <a:t>pré-programmé</a:t>
            </a:r>
            <a:r>
              <a:rPr lang="fr-FR" sz="2000" b="1" dirty="0"/>
              <a:t> stocké dans le pilote automatique</a:t>
            </a:r>
            <a:endParaRPr lang="fr-FR" sz="2000" dirty="0"/>
          </a:p>
        </p:txBody>
      </p:sp>
      <p:sp>
        <p:nvSpPr>
          <p:cNvPr id="87" name="ZoneTexte 86"/>
          <p:cNvSpPr txBox="1"/>
          <p:nvPr/>
        </p:nvSpPr>
        <p:spPr>
          <a:xfrm>
            <a:off x="9068333" y="23211087"/>
            <a:ext cx="3940708" cy="1323439"/>
          </a:xfrm>
          <a:prstGeom prst="rect">
            <a:avLst/>
          </a:prstGeom>
          <a:noFill/>
        </p:spPr>
        <p:txBody>
          <a:bodyPr wrap="square" rtlCol="0">
            <a:spAutoFit/>
          </a:bodyPr>
          <a:lstStyle/>
          <a:p>
            <a:pPr algn="ctr"/>
            <a:r>
              <a:rPr lang="fr-FR" sz="2000" b="1" dirty="0"/>
              <a:t>En mode guidé,</a:t>
            </a:r>
          </a:p>
          <a:p>
            <a:pPr algn="ctr"/>
            <a:r>
              <a:rPr lang="fr-FR" sz="2000" b="1" dirty="0"/>
              <a:t>L’utilisateur est capable de déplacer le drone dans une</a:t>
            </a:r>
            <a:br>
              <a:rPr lang="fr-FR" sz="2000" b="1" dirty="0"/>
            </a:br>
            <a:r>
              <a:rPr lang="fr-FR" sz="2000" b="1" dirty="0"/>
              <a:t>zone sécurisé</a:t>
            </a:r>
            <a:endParaRPr lang="fr-FR" sz="2000" dirty="0"/>
          </a:p>
        </p:txBody>
      </p:sp>
      <p:sp>
        <p:nvSpPr>
          <p:cNvPr id="91" name="ZoneTexte 90"/>
          <p:cNvSpPr txBox="1"/>
          <p:nvPr/>
        </p:nvSpPr>
        <p:spPr>
          <a:xfrm>
            <a:off x="1190657" y="19454592"/>
            <a:ext cx="2037835" cy="461665"/>
          </a:xfrm>
          <a:prstGeom prst="rect">
            <a:avLst/>
          </a:prstGeom>
          <a:noFill/>
        </p:spPr>
        <p:txBody>
          <a:bodyPr wrap="square" rtlCol="0">
            <a:spAutoFit/>
          </a:bodyPr>
          <a:lstStyle/>
          <a:p>
            <a:pPr algn="ctr"/>
            <a:r>
              <a:rPr lang="fr-FR" sz="2400" b="1" dirty="0"/>
              <a:t>Python</a:t>
            </a:r>
          </a:p>
        </p:txBody>
      </p:sp>
      <p:sp>
        <p:nvSpPr>
          <p:cNvPr id="92" name="ZoneTexte 91"/>
          <p:cNvSpPr txBox="1"/>
          <p:nvPr/>
        </p:nvSpPr>
        <p:spPr>
          <a:xfrm>
            <a:off x="8085915" y="19397725"/>
            <a:ext cx="1911908" cy="461665"/>
          </a:xfrm>
          <a:prstGeom prst="rect">
            <a:avLst/>
          </a:prstGeom>
          <a:noFill/>
        </p:spPr>
        <p:txBody>
          <a:bodyPr wrap="square" rtlCol="0">
            <a:spAutoFit/>
          </a:bodyPr>
          <a:lstStyle/>
          <a:p>
            <a:pPr algn="ctr"/>
            <a:r>
              <a:rPr lang="fr-FR" sz="2400" b="1" dirty="0" err="1"/>
              <a:t>OpenCv</a:t>
            </a:r>
            <a:endParaRPr lang="fr-FR" sz="2400" b="1" dirty="0"/>
          </a:p>
        </p:txBody>
      </p:sp>
      <p:sp>
        <p:nvSpPr>
          <p:cNvPr id="99" name="ZoneTexte 98"/>
          <p:cNvSpPr txBox="1"/>
          <p:nvPr/>
        </p:nvSpPr>
        <p:spPr>
          <a:xfrm>
            <a:off x="26125109" y="6620557"/>
            <a:ext cx="7888088" cy="830997"/>
          </a:xfrm>
          <a:prstGeom prst="rect">
            <a:avLst/>
          </a:prstGeom>
          <a:effectLst>
            <a:outerShdw blurRad="50800" dist="38100" dir="8100000" algn="tr" rotWithShape="0">
              <a:prstClr val="black">
                <a:alpha val="40000"/>
              </a:prstClr>
            </a:outerShdw>
            <a:reflection blurRad="6350" stA="50000" endA="300" endPos="55000" dir="5400000" sy="-100000" algn="bl" rotWithShape="0"/>
          </a:effectLst>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fr-FR" sz="4800" b="1" dirty="0"/>
              <a:t>Processus</a:t>
            </a:r>
          </a:p>
        </p:txBody>
      </p:sp>
      <p:sp>
        <p:nvSpPr>
          <p:cNvPr id="100" name="ZoneTexte 99"/>
          <p:cNvSpPr txBox="1"/>
          <p:nvPr/>
        </p:nvSpPr>
        <p:spPr>
          <a:xfrm>
            <a:off x="13314693" y="23227621"/>
            <a:ext cx="3972901" cy="1631216"/>
          </a:xfrm>
          <a:prstGeom prst="rect">
            <a:avLst/>
          </a:prstGeom>
          <a:noFill/>
        </p:spPr>
        <p:txBody>
          <a:bodyPr wrap="square" rtlCol="0">
            <a:spAutoFit/>
          </a:bodyPr>
          <a:lstStyle/>
          <a:p>
            <a:pPr algn="ctr"/>
            <a:r>
              <a:rPr lang="fr-FR" sz="2000" b="1" dirty="0"/>
              <a:t>En mode Cercle,</a:t>
            </a:r>
            <a:br>
              <a:rPr lang="fr-FR" sz="2000" b="1" dirty="0"/>
            </a:br>
            <a:r>
              <a:rPr lang="fr-FR" sz="2000" b="1" dirty="0"/>
              <a:t>Le drone se mettra en orbite</a:t>
            </a:r>
            <a:br>
              <a:rPr lang="fr-FR" sz="2000" b="1" dirty="0"/>
            </a:br>
            <a:r>
              <a:rPr lang="fr-FR" sz="2000" b="1" dirty="0"/>
              <a:t>autour d'un point avec le nez du véhicule pointé vers le centre</a:t>
            </a:r>
          </a:p>
          <a:p>
            <a:pPr algn="ctr"/>
            <a:endParaRPr lang="fr-FR" sz="2000" b="1" dirty="0"/>
          </a:p>
        </p:txBody>
      </p:sp>
      <p:pic>
        <p:nvPicPr>
          <p:cNvPr id="102" name="Image 101"/>
          <p:cNvPicPr>
            <a:picLocks noChangeAspect="1"/>
          </p:cNvPicPr>
          <p:nvPr/>
        </p:nvPicPr>
        <p:blipFill rotWithShape="1">
          <a:blip r:embed="rId14">
            <a:extLst>
              <a:ext uri="{28A0092B-C50C-407E-A947-70E740481C1C}">
                <a14:useLocalDpi xmlns:a14="http://schemas.microsoft.com/office/drawing/2010/main" val="0"/>
              </a:ext>
            </a:extLst>
          </a:blip>
          <a:srcRect l="29104" t="20302" r="26796" b="9137"/>
          <a:stretch/>
        </p:blipFill>
        <p:spPr>
          <a:xfrm>
            <a:off x="16185713" y="10471490"/>
            <a:ext cx="3859928" cy="32775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3" name="ZoneTexte 102"/>
          <p:cNvSpPr txBox="1"/>
          <p:nvPr/>
        </p:nvSpPr>
        <p:spPr>
          <a:xfrm>
            <a:off x="36820146" y="8435351"/>
            <a:ext cx="2466765"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4400" b="1" i="1" dirty="0" err="1">
                <a:solidFill>
                  <a:schemeClr val="tx1">
                    <a:lumMod val="65000"/>
                    <a:lumOff val="35000"/>
                  </a:schemeClr>
                </a:solidFill>
              </a:rPr>
              <a:t>Drône</a:t>
            </a:r>
            <a:endParaRPr lang="fr-FR" sz="4400" b="1" i="1" dirty="0">
              <a:solidFill>
                <a:schemeClr val="tx1">
                  <a:lumMod val="65000"/>
                  <a:lumOff val="35000"/>
                </a:schemeClr>
              </a:solidFill>
            </a:endParaRPr>
          </a:p>
        </p:txBody>
      </p:sp>
      <p:sp>
        <p:nvSpPr>
          <p:cNvPr id="106" name="Flèche courbée vers le haut 105"/>
          <p:cNvSpPr/>
          <p:nvPr/>
        </p:nvSpPr>
        <p:spPr>
          <a:xfrm rot="15752542">
            <a:off x="39187107" y="9055546"/>
            <a:ext cx="1036767" cy="524025"/>
          </a:xfrm>
          <a:prstGeom prst="curved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solidFill>
                <a:schemeClr val="tx1"/>
              </a:solidFill>
            </a:endParaRPr>
          </a:p>
        </p:txBody>
      </p:sp>
      <p:sp>
        <p:nvSpPr>
          <p:cNvPr id="404" name="ZoneTexte 403"/>
          <p:cNvSpPr txBox="1"/>
          <p:nvPr/>
        </p:nvSpPr>
        <p:spPr>
          <a:xfrm>
            <a:off x="1866152" y="5330812"/>
            <a:ext cx="7888088" cy="83099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sz="4800" b="1" dirty="0"/>
              <a:t>Introduction</a:t>
            </a:r>
          </a:p>
        </p:txBody>
      </p:sp>
      <p:sp>
        <p:nvSpPr>
          <p:cNvPr id="405" name="ZoneTexte 404"/>
          <p:cNvSpPr txBox="1"/>
          <p:nvPr/>
        </p:nvSpPr>
        <p:spPr>
          <a:xfrm>
            <a:off x="1923400" y="9476695"/>
            <a:ext cx="7888088"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sz="4800" b="1" dirty="0"/>
              <a:t>Objectif</a:t>
            </a:r>
          </a:p>
        </p:txBody>
      </p:sp>
      <p:sp>
        <p:nvSpPr>
          <p:cNvPr id="406" name="ZoneTexte 405"/>
          <p:cNvSpPr txBox="1"/>
          <p:nvPr/>
        </p:nvSpPr>
        <p:spPr>
          <a:xfrm>
            <a:off x="1866152" y="11977262"/>
            <a:ext cx="7888088"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sz="4000" b="1" dirty="0"/>
              <a:t> </a:t>
            </a:r>
            <a:r>
              <a:rPr lang="fr-FR" sz="4800" b="1" dirty="0"/>
              <a:t>Ressources</a:t>
            </a:r>
            <a:r>
              <a:rPr lang="fr-FR" sz="4800" dirty="0"/>
              <a:t>  </a:t>
            </a:r>
            <a:endParaRPr lang="fr-FR" sz="4800" b="1" dirty="0"/>
          </a:p>
        </p:txBody>
      </p:sp>
      <p:sp>
        <p:nvSpPr>
          <p:cNvPr id="407" name="Organigramme : Alternative 406"/>
          <p:cNvSpPr/>
          <p:nvPr/>
        </p:nvSpPr>
        <p:spPr>
          <a:xfrm>
            <a:off x="18533329" y="20963385"/>
            <a:ext cx="6173692" cy="919401"/>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sz="4800" b="1" dirty="0">
                <a:solidFill>
                  <a:schemeClr val="tx1"/>
                </a:solidFill>
              </a:rPr>
              <a:t>Conclusion</a:t>
            </a:r>
          </a:p>
        </p:txBody>
      </p:sp>
      <p:sp>
        <p:nvSpPr>
          <p:cNvPr id="408" name="Organigramme : Alternative 407"/>
          <p:cNvSpPr/>
          <p:nvPr/>
        </p:nvSpPr>
        <p:spPr>
          <a:xfrm>
            <a:off x="18565742" y="24434829"/>
            <a:ext cx="6173692" cy="919401"/>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sz="4800" b="1" dirty="0">
                <a:solidFill>
                  <a:schemeClr val="tx1"/>
                </a:solidFill>
              </a:rPr>
              <a:t>Références</a:t>
            </a:r>
            <a:r>
              <a:rPr lang="fr-FR" sz="4800" b="1" dirty="0">
                <a:solidFill>
                  <a:schemeClr val="lt1"/>
                </a:solidFill>
              </a:rPr>
              <a:t> </a:t>
            </a:r>
          </a:p>
        </p:txBody>
      </p:sp>
      <p:sp>
        <p:nvSpPr>
          <p:cNvPr id="198" name="ZoneTexte 197">
            <a:extLst>
              <a:ext uri="{FF2B5EF4-FFF2-40B4-BE49-F238E27FC236}">
                <a16:creationId xmlns:a16="http://schemas.microsoft.com/office/drawing/2014/main" id="{D7A2988A-8563-4046-9B23-539EE8AFB383}"/>
              </a:ext>
            </a:extLst>
          </p:cNvPr>
          <p:cNvSpPr txBox="1"/>
          <p:nvPr/>
        </p:nvSpPr>
        <p:spPr>
          <a:xfrm>
            <a:off x="4757890" y="23302242"/>
            <a:ext cx="3924389" cy="1323439"/>
          </a:xfrm>
          <a:prstGeom prst="rect">
            <a:avLst/>
          </a:prstGeom>
          <a:noFill/>
        </p:spPr>
        <p:txBody>
          <a:bodyPr wrap="square" rtlCol="0">
            <a:spAutoFit/>
          </a:bodyPr>
          <a:lstStyle/>
          <a:p>
            <a:pPr algn="ctr"/>
            <a:r>
              <a:rPr lang="fr-FR" sz="2000" b="1" dirty="0"/>
              <a:t>En mode </a:t>
            </a:r>
            <a:r>
              <a:rPr lang="fr-FR" sz="2000" b="1" dirty="0" err="1"/>
              <a:t>Dijkestra</a:t>
            </a:r>
            <a:r>
              <a:rPr lang="fr-FR" sz="2000" b="1" dirty="0"/>
              <a:t>,</a:t>
            </a:r>
            <a:br>
              <a:rPr lang="fr-FR" sz="2000" b="1" dirty="0"/>
            </a:br>
            <a:r>
              <a:rPr lang="fr-FR" sz="2000" b="1" dirty="0"/>
              <a:t>le drone suivra une cible</a:t>
            </a:r>
            <a:br>
              <a:rPr lang="fr-FR" sz="2000" b="1" dirty="0"/>
            </a:br>
            <a:r>
              <a:rPr lang="fr-FR" sz="2000" b="1" dirty="0"/>
              <a:t>tout en évitant les obstacles détectés par la camera</a:t>
            </a:r>
            <a:endParaRPr lang="fr-FR" sz="2000" dirty="0"/>
          </a:p>
        </p:txBody>
      </p:sp>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348265" y="5840726"/>
            <a:ext cx="2286938" cy="2286938"/>
          </a:xfrm>
          <a:prstGeom prst="rect">
            <a:avLst/>
          </a:prstGeom>
        </p:spPr>
      </p:pic>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64505" y="10555236"/>
            <a:ext cx="3096421" cy="3096421"/>
          </a:xfrm>
          <a:prstGeom prst="rect">
            <a:avLst/>
          </a:prstGeom>
        </p:spPr>
      </p:pic>
      <p:pic>
        <p:nvPicPr>
          <p:cNvPr id="10" name="Picture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946949" y="13827751"/>
            <a:ext cx="2789813" cy="2789813"/>
          </a:xfrm>
          <a:prstGeom prst="rect">
            <a:avLst/>
          </a:prstGeom>
        </p:spPr>
      </p:pic>
      <p:pic>
        <p:nvPicPr>
          <p:cNvPr id="12" name="Picture 11"/>
          <p:cNvPicPr>
            <a:picLocks noChangeAspect="1"/>
          </p:cNvPicPr>
          <p:nvPr/>
        </p:nvPicPr>
        <p:blipFill>
          <a:blip r:embed="rId18"/>
          <a:stretch>
            <a:fillRect/>
          </a:stretch>
        </p:blipFill>
        <p:spPr>
          <a:xfrm>
            <a:off x="22493823" y="17539381"/>
            <a:ext cx="2486025" cy="2409825"/>
          </a:xfrm>
          <a:prstGeom prst="rect">
            <a:avLst/>
          </a:prstGeom>
        </p:spPr>
      </p:pic>
      <p:pic>
        <p:nvPicPr>
          <p:cNvPr id="17" name="Picture 1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363061" y="17561721"/>
            <a:ext cx="2341742" cy="2341742"/>
          </a:xfrm>
          <a:prstGeom prst="rect">
            <a:avLst/>
          </a:prstGeom>
        </p:spPr>
      </p:pic>
      <p:cxnSp>
        <p:nvCxnSpPr>
          <p:cNvPr id="210" name="Connecteur droit 283"/>
          <p:cNvCxnSpPr/>
          <p:nvPr/>
        </p:nvCxnSpPr>
        <p:spPr>
          <a:xfrm flipV="1">
            <a:off x="24613046" y="13780084"/>
            <a:ext cx="1443956" cy="1382578"/>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3" name="Connecteur droit 283"/>
          <p:cNvCxnSpPr/>
          <p:nvPr/>
        </p:nvCxnSpPr>
        <p:spPr>
          <a:xfrm flipV="1">
            <a:off x="28003658" y="12368089"/>
            <a:ext cx="1443956" cy="1382578"/>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2" name="Picture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301881" y="10675063"/>
            <a:ext cx="2286283" cy="2286283"/>
          </a:xfrm>
          <a:prstGeom prst="rect">
            <a:avLst/>
          </a:prstGeom>
        </p:spPr>
      </p:pic>
      <p:pic>
        <p:nvPicPr>
          <p:cNvPr id="23" name="Picture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V="1">
            <a:off x="25907445" y="10481064"/>
            <a:ext cx="864456" cy="864456"/>
          </a:xfrm>
          <a:prstGeom prst="rect">
            <a:avLst/>
          </a:prstGeom>
        </p:spPr>
      </p:pic>
      <p:pic>
        <p:nvPicPr>
          <p:cNvPr id="216" name="Picture 21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V="1">
            <a:off x="25833920" y="13298276"/>
            <a:ext cx="864456" cy="864456"/>
          </a:xfrm>
          <a:prstGeom prst="rect">
            <a:avLst/>
          </a:prstGeom>
        </p:spPr>
      </p:pic>
      <p:pic>
        <p:nvPicPr>
          <p:cNvPr id="221" name="Picture 22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V="1">
            <a:off x="26020251" y="17412414"/>
            <a:ext cx="864456" cy="864456"/>
          </a:xfrm>
          <a:prstGeom prst="rect">
            <a:avLst/>
          </a:prstGeom>
        </p:spPr>
      </p:pic>
      <p:pic>
        <p:nvPicPr>
          <p:cNvPr id="222" name="Picture 2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V="1">
            <a:off x="33034771" y="18973990"/>
            <a:ext cx="864456" cy="864456"/>
          </a:xfrm>
          <a:prstGeom prst="rect">
            <a:avLst/>
          </a:prstGeom>
        </p:spPr>
      </p:pic>
      <p:pic>
        <p:nvPicPr>
          <p:cNvPr id="34" name="Picture 3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5613978" y="9176793"/>
            <a:ext cx="3222792" cy="2756521"/>
          </a:xfrm>
          <a:prstGeom prst="rect">
            <a:avLst/>
          </a:prstGeom>
        </p:spPr>
      </p:pic>
      <p:sp>
        <p:nvSpPr>
          <p:cNvPr id="96" name="Rectangle 95"/>
          <p:cNvSpPr/>
          <p:nvPr/>
        </p:nvSpPr>
        <p:spPr>
          <a:xfrm>
            <a:off x="23345437" y="10118719"/>
            <a:ext cx="2467673" cy="82838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fr-FR" sz="2400" dirty="0"/>
              <a:t>Object </a:t>
            </a:r>
            <a:r>
              <a:rPr lang="fr-FR" sz="2400" dirty="0" err="1"/>
              <a:t>Detection</a:t>
            </a:r>
            <a:r>
              <a:rPr lang="fr-FR" sz="2400" dirty="0"/>
              <a:t> &amp;Classification</a:t>
            </a:r>
          </a:p>
        </p:txBody>
      </p:sp>
      <p:sp>
        <p:nvSpPr>
          <p:cNvPr id="232" name="Rectangle 231"/>
          <p:cNvSpPr/>
          <p:nvPr/>
        </p:nvSpPr>
        <p:spPr>
          <a:xfrm>
            <a:off x="23635403" y="15909938"/>
            <a:ext cx="2449220" cy="8498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2400" dirty="0" err="1"/>
              <a:t>Abandoned</a:t>
            </a:r>
            <a:r>
              <a:rPr lang="fr-FR" sz="2400" dirty="0"/>
              <a:t> Object </a:t>
            </a:r>
            <a:r>
              <a:rPr lang="fr-FR" sz="2400" dirty="0" err="1"/>
              <a:t>Detection</a:t>
            </a:r>
            <a:r>
              <a:rPr lang="fr-FR" sz="2400" dirty="0"/>
              <a:t> </a:t>
            </a:r>
          </a:p>
        </p:txBody>
      </p:sp>
      <p:sp>
        <p:nvSpPr>
          <p:cNvPr id="14" name="Rectangle 13"/>
          <p:cNvSpPr/>
          <p:nvPr/>
        </p:nvSpPr>
        <p:spPr>
          <a:xfrm>
            <a:off x="23774097" y="19654873"/>
            <a:ext cx="2609603" cy="9585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2400" dirty="0" err="1"/>
              <a:t>Abnormal</a:t>
            </a:r>
            <a:r>
              <a:rPr lang="fr-FR" sz="2400" dirty="0"/>
              <a:t> </a:t>
            </a:r>
            <a:r>
              <a:rPr lang="fr-FR" sz="2400" dirty="0" err="1"/>
              <a:t>Human</a:t>
            </a:r>
            <a:r>
              <a:rPr lang="fr-FR" sz="2400" dirty="0"/>
              <a:t> </a:t>
            </a:r>
            <a:r>
              <a:rPr lang="fr-FR" sz="2400" dirty="0" err="1"/>
              <a:t>Detection</a:t>
            </a:r>
            <a:r>
              <a:rPr lang="fr-FR" sz="2400" dirty="0"/>
              <a:t> </a:t>
            </a:r>
          </a:p>
        </p:txBody>
      </p:sp>
      <p:pic>
        <p:nvPicPr>
          <p:cNvPr id="35" name="Picture 3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021965" y="7601298"/>
            <a:ext cx="2847647" cy="2847647"/>
          </a:xfrm>
          <a:prstGeom prst="rect">
            <a:avLst/>
          </a:prstGeom>
        </p:spPr>
      </p:pic>
      <p:pic>
        <p:nvPicPr>
          <p:cNvPr id="225" name="Picture 22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V="1">
            <a:off x="35359028" y="14667173"/>
            <a:ext cx="864456" cy="864456"/>
          </a:xfrm>
          <a:prstGeom prst="rect">
            <a:avLst/>
          </a:prstGeom>
        </p:spPr>
      </p:pic>
      <p:pic>
        <p:nvPicPr>
          <p:cNvPr id="226" name="Picture 2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16200000" flipV="1">
            <a:off x="38757477" y="13904198"/>
            <a:ext cx="864456" cy="864456"/>
          </a:xfrm>
          <a:prstGeom prst="rect">
            <a:avLst/>
          </a:prstGeom>
        </p:spPr>
      </p:pic>
      <p:pic>
        <p:nvPicPr>
          <p:cNvPr id="5" name="Picture 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6467141" y="5578274"/>
            <a:ext cx="2967062" cy="2967062"/>
          </a:xfrm>
          <a:prstGeom prst="rect">
            <a:avLst/>
          </a:prstGeom>
        </p:spPr>
      </p:pic>
      <p:cxnSp>
        <p:nvCxnSpPr>
          <p:cNvPr id="50" name="Straight Connector 49"/>
          <p:cNvCxnSpPr/>
          <p:nvPr/>
        </p:nvCxnSpPr>
        <p:spPr>
          <a:xfrm flipV="1">
            <a:off x="14713791" y="7918236"/>
            <a:ext cx="1829092" cy="8361"/>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Arc 51"/>
          <p:cNvSpPr/>
          <p:nvPr/>
        </p:nvSpPr>
        <p:spPr>
          <a:xfrm>
            <a:off x="14766779" y="7921887"/>
            <a:ext cx="3348898" cy="4686562"/>
          </a:xfrm>
          <a:prstGeom prst="arc">
            <a:avLst>
              <a:gd name="adj1" fmla="val 16426946"/>
              <a:gd name="adj2" fmla="val 0"/>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63" name="Straight Connector 62"/>
          <p:cNvCxnSpPr/>
          <p:nvPr/>
        </p:nvCxnSpPr>
        <p:spPr>
          <a:xfrm>
            <a:off x="14866191" y="9362395"/>
            <a:ext cx="1024863" cy="0"/>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p:cNvCxnSpPr/>
          <p:nvPr/>
        </p:nvCxnSpPr>
        <p:spPr>
          <a:xfrm>
            <a:off x="15738654" y="9317558"/>
            <a:ext cx="0" cy="5349615"/>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2" name="Arc 241"/>
          <p:cNvSpPr/>
          <p:nvPr/>
        </p:nvSpPr>
        <p:spPr>
          <a:xfrm rot="10800000">
            <a:off x="15718470" y="12415793"/>
            <a:ext cx="1254753" cy="3281047"/>
          </a:xfrm>
          <a:prstGeom prst="arc">
            <a:avLst>
              <a:gd name="adj1" fmla="val 16426946"/>
              <a:gd name="adj2" fmla="val 0"/>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244" name="Straight Connector 243"/>
          <p:cNvCxnSpPr/>
          <p:nvPr/>
        </p:nvCxnSpPr>
        <p:spPr>
          <a:xfrm>
            <a:off x="14899941" y="10036543"/>
            <a:ext cx="70751" cy="7453671"/>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3" name="Straight Connector 242"/>
          <p:cNvCxnSpPr/>
          <p:nvPr/>
        </p:nvCxnSpPr>
        <p:spPr>
          <a:xfrm>
            <a:off x="14413779" y="10049204"/>
            <a:ext cx="452412" cy="3664"/>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5" name="Arc 244"/>
          <p:cNvSpPr/>
          <p:nvPr/>
        </p:nvSpPr>
        <p:spPr>
          <a:xfrm rot="10800000">
            <a:off x="14961945" y="15387170"/>
            <a:ext cx="2458999" cy="3845109"/>
          </a:xfrm>
          <a:prstGeom prst="arc">
            <a:avLst>
              <a:gd name="adj1" fmla="val 16426946"/>
              <a:gd name="adj2" fmla="val 0"/>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5" name="Organigramme : Alternative 14"/>
          <p:cNvSpPr/>
          <p:nvPr/>
        </p:nvSpPr>
        <p:spPr>
          <a:xfrm>
            <a:off x="12692021" y="11280163"/>
            <a:ext cx="3832971" cy="1653104"/>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On décompose l'image en différents objets qu'on identifie et classifie à l'aide d'un algorithme de Machine Learning basé sur les probabilités.</a:t>
            </a:r>
          </a:p>
        </p:txBody>
      </p:sp>
      <p:sp>
        <p:nvSpPr>
          <p:cNvPr id="250" name="Organigramme : Alternative 249"/>
          <p:cNvSpPr/>
          <p:nvPr/>
        </p:nvSpPr>
        <p:spPr>
          <a:xfrm>
            <a:off x="12840947" y="15351438"/>
            <a:ext cx="3830257" cy="1690221"/>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Détection des objets abandonnés  (sac oublié, personne en détresse) en comparant des anciens frames (background) avec la situation actuelle.</a:t>
            </a:r>
          </a:p>
        </p:txBody>
      </p:sp>
      <p:sp>
        <p:nvSpPr>
          <p:cNvPr id="271" name="Organigramme : Alternative 270"/>
          <p:cNvSpPr/>
          <p:nvPr/>
        </p:nvSpPr>
        <p:spPr>
          <a:xfrm>
            <a:off x="12678702" y="18451390"/>
            <a:ext cx="3816096" cy="1690221"/>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solidFill>
                  <a:schemeClr val="tx1"/>
                </a:solidFill>
              </a:rPr>
              <a:t>Détection  des changements de comportements soudains (foule en panique, embouteillage...) ,analyse de la direction et la vitesse et les compare avec une base de données de référence.</a:t>
            </a:r>
          </a:p>
        </p:txBody>
      </p:sp>
      <p:cxnSp>
        <p:nvCxnSpPr>
          <p:cNvPr id="89" name="Straight Connector 88"/>
          <p:cNvCxnSpPr/>
          <p:nvPr/>
        </p:nvCxnSpPr>
        <p:spPr>
          <a:xfrm>
            <a:off x="13314693" y="7256848"/>
            <a:ext cx="7017480" cy="34398"/>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5" name="Straight Connector 94"/>
          <p:cNvCxnSpPr/>
          <p:nvPr/>
        </p:nvCxnSpPr>
        <p:spPr>
          <a:xfrm>
            <a:off x="13314693" y="7343511"/>
            <a:ext cx="14001" cy="320953"/>
          </a:xfrm>
          <a:prstGeom prst="line">
            <a:avLst/>
          </a:prstGeom>
          <a:ln w="762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58" name="Picture 25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10800000" flipV="1">
            <a:off x="16180481" y="6827887"/>
            <a:ext cx="864456" cy="864456"/>
          </a:xfrm>
          <a:prstGeom prst="rect">
            <a:avLst/>
          </a:prstGeom>
        </p:spPr>
      </p:pic>
    </p:spTree>
    <p:extLst>
      <p:ext uri="{BB962C8B-B14F-4D97-AF65-F5344CB8AC3E}">
        <p14:creationId xmlns:p14="http://schemas.microsoft.com/office/powerpoint/2010/main" val="33347745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1100</TotalTime>
  <Words>329</Words>
  <Application>Microsoft Office PowerPoint</Application>
  <PresentationFormat>Custom</PresentationFormat>
  <Paragraphs>61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ghada kal</dc:creator>
  <cp:lastModifiedBy>Yahyia EL FELLAH</cp:lastModifiedBy>
  <cp:revision>76</cp:revision>
  <dcterms:created xsi:type="dcterms:W3CDTF">2018-05-19T21:22:38Z</dcterms:created>
  <dcterms:modified xsi:type="dcterms:W3CDTF">2018-05-20T17:39:57Z</dcterms:modified>
</cp:coreProperties>
</file>